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0" r:id="rId4"/>
    <p:sldId id="262" r:id="rId5"/>
    <p:sldId id="263" r:id="rId6"/>
    <p:sldId id="257" r:id="rId7"/>
    <p:sldId id="258" r:id="rId8"/>
    <p:sldId id="259"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A3B2D973-6D0C-4CEE-A823-4675BA44445E}" type="datetimeFigureOut">
              <a:rPr lang="en-IN" smtClean="0"/>
              <a:pPr/>
              <a:t>08-08-2020</a:t>
            </a:fld>
            <a:endParaRPr lang="en-IN"/>
          </a:p>
        </p:txBody>
      </p:sp>
      <p:sp>
        <p:nvSpPr>
          <p:cNvPr id="5" name="Footer Placeholder 4"/>
          <p:cNvSpPr>
            <a:spLocks noGrp="1"/>
          </p:cNvSpPr>
          <p:nvPr>
            <p:ph type="ftr" sz="quarter" idx="11"/>
          </p:nvPr>
        </p:nvSpPr>
        <p:spPr>
          <a:xfrm>
            <a:off x="1371600" y="4323845"/>
            <a:ext cx="6400800" cy="365125"/>
          </a:xfrm>
        </p:spPr>
        <p:txBody>
          <a:bodyPr/>
          <a:lstStyle/>
          <a:p>
            <a:endParaRPr lang="en-IN"/>
          </a:p>
        </p:txBody>
      </p:sp>
      <p:sp>
        <p:nvSpPr>
          <p:cNvPr id="6" name="Slide Number Placeholder 5"/>
          <p:cNvSpPr>
            <a:spLocks noGrp="1"/>
          </p:cNvSpPr>
          <p:nvPr>
            <p:ph type="sldNum" sz="quarter" idx="12"/>
          </p:nvPr>
        </p:nvSpPr>
        <p:spPr>
          <a:xfrm>
            <a:off x="8077200" y="1430866"/>
            <a:ext cx="2743200" cy="365125"/>
          </a:xfrm>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3770779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147855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3B2D973-6D0C-4CEE-A823-4675BA44445E}" type="datetimeFigureOut">
              <a:rPr lang="en-IN" smtClean="0"/>
              <a:pPr/>
              <a:t>08-08-2020</a:t>
            </a:fld>
            <a:endParaRPr lang="en-IN"/>
          </a:p>
        </p:txBody>
      </p:sp>
      <p:sp>
        <p:nvSpPr>
          <p:cNvPr id="6" name="Footer Placeholder 5"/>
          <p:cNvSpPr>
            <a:spLocks noGrp="1"/>
          </p:cNvSpPr>
          <p:nvPr>
            <p:ph type="ftr" sz="quarter" idx="11"/>
          </p:nvPr>
        </p:nvSpPr>
        <p:spPr>
          <a:xfrm>
            <a:off x="685800" y="379941"/>
            <a:ext cx="6991492" cy="365125"/>
          </a:xfrm>
        </p:spPr>
        <p:txBody>
          <a:bodyPr/>
          <a:lstStyle/>
          <a:p>
            <a:endParaRPr lang="en-IN"/>
          </a:p>
        </p:txBody>
      </p:sp>
      <p:sp>
        <p:nvSpPr>
          <p:cNvPr id="7" name="Slide Number Placeholder 6"/>
          <p:cNvSpPr>
            <a:spLocks noGrp="1"/>
          </p:cNvSpPr>
          <p:nvPr>
            <p:ph type="sldNum" sz="quarter" idx="12"/>
          </p:nvPr>
        </p:nvSpPr>
        <p:spPr>
          <a:xfrm>
            <a:off x="10862452" y="381000"/>
            <a:ext cx="643748" cy="365125"/>
          </a:xfrm>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3898315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3B2D973-6D0C-4CEE-A823-4675BA44445E}" type="datetimeFigureOut">
              <a:rPr lang="en-IN" smtClean="0"/>
              <a:pPr/>
              <a:t>08-08-2020</a:t>
            </a:fld>
            <a:endParaRPr lang="en-IN"/>
          </a:p>
        </p:txBody>
      </p:sp>
      <p:sp>
        <p:nvSpPr>
          <p:cNvPr id="6" name="Footer Placeholder 5"/>
          <p:cNvSpPr>
            <a:spLocks noGrp="1"/>
          </p:cNvSpPr>
          <p:nvPr>
            <p:ph type="ftr" sz="quarter" idx="11"/>
          </p:nvPr>
        </p:nvSpPr>
        <p:spPr>
          <a:xfrm>
            <a:off x="685800" y="379941"/>
            <a:ext cx="6991492" cy="365125"/>
          </a:xfrm>
        </p:spPr>
        <p:txBody>
          <a:bodyPr/>
          <a:lstStyle/>
          <a:p>
            <a:endParaRPr lang="en-IN"/>
          </a:p>
        </p:txBody>
      </p:sp>
      <p:sp>
        <p:nvSpPr>
          <p:cNvPr id="7" name="Slide Number Placeholder 6"/>
          <p:cNvSpPr>
            <a:spLocks noGrp="1"/>
          </p:cNvSpPr>
          <p:nvPr>
            <p:ph type="sldNum" sz="quarter" idx="12"/>
          </p:nvPr>
        </p:nvSpPr>
        <p:spPr>
          <a:xfrm>
            <a:off x="10862452" y="381000"/>
            <a:ext cx="643748" cy="365125"/>
          </a:xfrm>
        </p:spPr>
        <p:txBody>
          <a:bodyPr/>
          <a:lstStyle/>
          <a:p>
            <a:fld id="{E1D54312-A1EB-4980-9EFF-DEC45BC56C76}" type="slidenum">
              <a:rPr lang="en-IN" smtClean="0"/>
              <a:pPr/>
              <a:t>‹#›</a:t>
            </a:fld>
            <a:endParaRPr lang="en-IN"/>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91741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A3B2D973-6D0C-4CEE-A823-4675BA44445E}" type="datetimeFigureOut">
              <a:rPr lang="en-IN" smtClean="0"/>
              <a:pPr/>
              <a:t>08-08-2020</a:t>
            </a:fld>
            <a:endParaRPr lang="en-IN"/>
          </a:p>
        </p:txBody>
      </p:sp>
      <p:sp>
        <p:nvSpPr>
          <p:cNvPr id="6" name="Footer Placeholder 5"/>
          <p:cNvSpPr>
            <a:spLocks noGrp="1"/>
          </p:cNvSpPr>
          <p:nvPr>
            <p:ph type="ftr" sz="quarter" idx="11"/>
          </p:nvPr>
        </p:nvSpPr>
        <p:spPr>
          <a:xfrm>
            <a:off x="685800" y="378883"/>
            <a:ext cx="6991492" cy="365125"/>
          </a:xfrm>
        </p:spPr>
        <p:txBody>
          <a:bodyPr/>
          <a:lstStyle/>
          <a:p>
            <a:endParaRPr lang="en-IN"/>
          </a:p>
        </p:txBody>
      </p:sp>
      <p:sp>
        <p:nvSpPr>
          <p:cNvPr id="7" name="Slide Number Placeholder 6"/>
          <p:cNvSpPr>
            <a:spLocks noGrp="1"/>
          </p:cNvSpPr>
          <p:nvPr>
            <p:ph type="sldNum" sz="quarter" idx="12"/>
          </p:nvPr>
        </p:nvSpPr>
        <p:spPr>
          <a:xfrm>
            <a:off x="10862452" y="381000"/>
            <a:ext cx="643748" cy="365125"/>
          </a:xfrm>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2274039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4252169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3391148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2502719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A3B2D973-6D0C-4CEE-A823-4675BA44445E}" type="datetimeFigureOut">
              <a:rPr lang="en-IN" smtClean="0"/>
              <a:pPr/>
              <a:t>08-08-2020</a:t>
            </a:fld>
            <a:endParaRPr lang="en-IN"/>
          </a:p>
        </p:txBody>
      </p:sp>
      <p:sp>
        <p:nvSpPr>
          <p:cNvPr id="5" name="Footer Placeholder 4"/>
          <p:cNvSpPr>
            <a:spLocks noGrp="1"/>
          </p:cNvSpPr>
          <p:nvPr>
            <p:ph type="ftr" sz="quarter" idx="11"/>
          </p:nvPr>
        </p:nvSpPr>
        <p:spPr>
          <a:xfrm>
            <a:off x="685800" y="381000"/>
            <a:ext cx="6991492" cy="365125"/>
          </a:xfrm>
        </p:spPr>
        <p:txBody>
          <a:bodyPr/>
          <a:lstStyle/>
          <a:p>
            <a:endParaRPr lang="en-IN"/>
          </a:p>
        </p:txBody>
      </p:sp>
      <p:sp>
        <p:nvSpPr>
          <p:cNvPr id="6" name="Slide Number Placeholder 5"/>
          <p:cNvSpPr>
            <a:spLocks noGrp="1"/>
          </p:cNvSpPr>
          <p:nvPr>
            <p:ph type="sldNum" sz="quarter" idx="12"/>
          </p:nvPr>
        </p:nvSpPr>
        <p:spPr>
          <a:xfrm>
            <a:off x="10862452" y="381000"/>
            <a:ext cx="643748" cy="365125"/>
          </a:xfrm>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60568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3985617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A3B2D973-6D0C-4CEE-A823-4675BA44445E}" type="datetimeFigureOut">
              <a:rPr lang="en-IN" smtClean="0"/>
              <a:pPr/>
              <a:t>08-08-2020</a:t>
            </a:fld>
            <a:endParaRPr lang="en-IN"/>
          </a:p>
        </p:txBody>
      </p:sp>
      <p:sp>
        <p:nvSpPr>
          <p:cNvPr id="5" name="Footer Placeholder 4"/>
          <p:cNvSpPr>
            <a:spLocks noGrp="1"/>
          </p:cNvSpPr>
          <p:nvPr>
            <p:ph type="ftr" sz="quarter" idx="11"/>
          </p:nvPr>
        </p:nvSpPr>
        <p:spPr>
          <a:xfrm>
            <a:off x="685800" y="381001"/>
            <a:ext cx="6991492" cy="364065"/>
          </a:xfrm>
        </p:spPr>
        <p:txBody>
          <a:bodyPr/>
          <a:lstStyle/>
          <a:p>
            <a:endParaRPr lang="en-IN"/>
          </a:p>
        </p:txBody>
      </p:sp>
      <p:sp>
        <p:nvSpPr>
          <p:cNvPr id="6" name="Slide Number Placeholder 5"/>
          <p:cNvSpPr>
            <a:spLocks noGrp="1"/>
          </p:cNvSpPr>
          <p:nvPr>
            <p:ph type="sldNum" sz="quarter" idx="12"/>
          </p:nvPr>
        </p:nvSpPr>
        <p:spPr>
          <a:xfrm>
            <a:off x="10862452" y="381000"/>
            <a:ext cx="643748" cy="365125"/>
          </a:xfrm>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332614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1682747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3957375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1911124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2230238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2682548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2D973-6D0C-4CEE-A823-4675BA44445E}"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D54312-A1EB-4980-9EFF-DEC45BC56C76}" type="slidenum">
              <a:rPr lang="en-IN" smtClean="0"/>
              <a:pPr/>
              <a:t>‹#›</a:t>
            </a:fld>
            <a:endParaRPr lang="en-IN"/>
          </a:p>
        </p:txBody>
      </p:sp>
    </p:spTree>
    <p:extLst>
      <p:ext uri="{BB962C8B-B14F-4D97-AF65-F5344CB8AC3E}">
        <p14:creationId xmlns:p14="http://schemas.microsoft.com/office/powerpoint/2010/main" val="1953522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2D973-6D0C-4CEE-A823-4675BA44445E}" type="datetimeFigureOut">
              <a:rPr lang="en-IN" smtClean="0"/>
              <a:pPr/>
              <a:t>08-08-2020</a:t>
            </a:fld>
            <a:endParaRPr lang="en-IN"/>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1D54312-A1EB-4980-9EFF-DEC45BC56C76}" type="slidenum">
              <a:rPr lang="en-IN" smtClean="0"/>
              <a:pPr/>
              <a:t>‹#›</a:t>
            </a:fld>
            <a:endParaRPr lang="en-IN"/>
          </a:p>
        </p:txBody>
      </p:sp>
    </p:spTree>
    <p:extLst>
      <p:ext uri="{BB962C8B-B14F-4D97-AF65-F5344CB8AC3E}">
        <p14:creationId xmlns:p14="http://schemas.microsoft.com/office/powerpoint/2010/main" val="13128683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7E68B-B102-4C69-969D-78C2A62AAFE7}"/>
              </a:ext>
            </a:extLst>
          </p:cNvPr>
          <p:cNvSpPr>
            <a:spLocks noGrp="1"/>
          </p:cNvSpPr>
          <p:nvPr>
            <p:ph type="ctrTitle"/>
          </p:nvPr>
        </p:nvSpPr>
        <p:spPr/>
        <p:txBody>
          <a:bodyPr/>
          <a:lstStyle/>
          <a:p>
            <a:pPr algn="ctr"/>
            <a:r>
              <a:rPr lang="en-IN" b="1" dirty="0"/>
              <a:t>indigo</a:t>
            </a:r>
          </a:p>
        </p:txBody>
      </p:sp>
      <p:sp>
        <p:nvSpPr>
          <p:cNvPr id="3" name="Subtitle 2">
            <a:extLst>
              <a:ext uri="{FF2B5EF4-FFF2-40B4-BE49-F238E27FC236}">
                <a16:creationId xmlns:a16="http://schemas.microsoft.com/office/drawing/2014/main" id="{8FBE6F04-CD94-4704-AE43-2AB2009FCEEB}"/>
              </a:ext>
            </a:extLst>
          </p:cNvPr>
          <p:cNvSpPr>
            <a:spLocks noGrp="1"/>
          </p:cNvSpPr>
          <p:nvPr>
            <p:ph type="subTitle" idx="1"/>
          </p:nvPr>
        </p:nvSpPr>
        <p:spPr/>
        <p:txBody>
          <a:bodyPr>
            <a:normAutofit/>
          </a:bodyPr>
          <a:lstStyle/>
          <a:p>
            <a:pPr algn="r"/>
            <a:r>
              <a:rPr lang="en-IN" sz="2800" dirty="0"/>
              <a:t>By </a:t>
            </a:r>
            <a:r>
              <a:rPr lang="en-IN" sz="2800" b="0" i="0" dirty="0">
                <a:effectLst/>
                <a:latin typeface="Poppins"/>
              </a:rPr>
              <a:t>Louis Fischer</a:t>
            </a:r>
            <a:endParaRPr lang="en-IN" sz="2800" dirty="0"/>
          </a:p>
        </p:txBody>
      </p:sp>
    </p:spTree>
    <p:extLst>
      <p:ext uri="{BB962C8B-B14F-4D97-AF65-F5344CB8AC3E}">
        <p14:creationId xmlns:p14="http://schemas.microsoft.com/office/powerpoint/2010/main" val="2124366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8048A-90CB-42D3-A473-294FD7C0A7C7}"/>
              </a:ext>
            </a:extLst>
          </p:cNvPr>
          <p:cNvSpPr>
            <a:spLocks noGrp="1"/>
          </p:cNvSpPr>
          <p:nvPr>
            <p:ph type="title"/>
          </p:nvPr>
        </p:nvSpPr>
        <p:spPr>
          <a:xfrm>
            <a:off x="685800" y="764373"/>
            <a:ext cx="10820400" cy="1293028"/>
          </a:xfrm>
        </p:spPr>
        <p:txBody>
          <a:bodyPr/>
          <a:lstStyle/>
          <a:p>
            <a:pPr algn="l"/>
            <a:r>
              <a:rPr lang="en-IN" b="1" dirty="0"/>
              <a:t>About the Author</a:t>
            </a:r>
          </a:p>
        </p:txBody>
      </p:sp>
      <p:sp>
        <p:nvSpPr>
          <p:cNvPr id="3" name="Content Placeholder 2">
            <a:extLst>
              <a:ext uri="{FF2B5EF4-FFF2-40B4-BE49-F238E27FC236}">
                <a16:creationId xmlns:a16="http://schemas.microsoft.com/office/drawing/2014/main" id="{BA57A038-1D06-403A-8285-3205C24B7D00}"/>
              </a:ext>
            </a:extLst>
          </p:cNvPr>
          <p:cNvSpPr>
            <a:spLocks noGrp="1"/>
          </p:cNvSpPr>
          <p:nvPr>
            <p:ph idx="1"/>
          </p:nvPr>
        </p:nvSpPr>
        <p:spPr/>
        <p:txBody>
          <a:bodyPr>
            <a:normAutofit/>
          </a:bodyPr>
          <a:lstStyle/>
          <a:p>
            <a:pPr algn="l"/>
            <a:r>
              <a:rPr lang="en-US" sz="2400" b="0" i="0" dirty="0">
                <a:effectLst/>
                <a:latin typeface="Arial" panose="020B0604020202020204" pitchFamily="34" charset="0"/>
                <a:cs typeface="Arial" panose="020B0604020202020204" pitchFamily="34" charset="0"/>
              </a:rPr>
              <a:t>Louis Fischer (1896-1970) was born in Philadelphia in 1896. He served as a volunteer in the British Army between 1918-1920. Fischer made a career as a journalist and wrote for The New York Times, The Saturday Review and for European and Asian publications. He was also a member of the faculty of Princeton University.</a:t>
            </a:r>
          </a:p>
          <a:p>
            <a:br>
              <a:rPr lang="en-US" sz="2400" b="0" i="0" dirty="0">
                <a:effectLst/>
                <a:latin typeface="Arial" panose="020B0604020202020204" pitchFamily="34" charset="0"/>
                <a:cs typeface="Arial" panose="020B0604020202020204" pitchFamily="34" charset="0"/>
              </a:rPr>
            </a:b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6631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8B9A4-3C31-42CF-BF44-B9858875C089}"/>
              </a:ext>
            </a:extLst>
          </p:cNvPr>
          <p:cNvSpPr>
            <a:spLocks noGrp="1"/>
          </p:cNvSpPr>
          <p:nvPr>
            <p:ph type="title"/>
          </p:nvPr>
        </p:nvSpPr>
        <p:spPr>
          <a:xfrm>
            <a:off x="762000" y="764373"/>
            <a:ext cx="10744200" cy="1293028"/>
          </a:xfrm>
        </p:spPr>
        <p:txBody>
          <a:bodyPr/>
          <a:lstStyle/>
          <a:p>
            <a:pPr algn="l"/>
            <a:r>
              <a:rPr lang="en-IN" b="1" dirty="0"/>
              <a:t>Introduction</a:t>
            </a:r>
          </a:p>
        </p:txBody>
      </p:sp>
      <p:sp>
        <p:nvSpPr>
          <p:cNvPr id="3" name="Content Placeholder 2">
            <a:extLst>
              <a:ext uri="{FF2B5EF4-FFF2-40B4-BE49-F238E27FC236}">
                <a16:creationId xmlns:a16="http://schemas.microsoft.com/office/drawing/2014/main" id="{74D77BBF-4AC3-4934-81C1-68782DE23B42}"/>
              </a:ext>
            </a:extLst>
          </p:cNvPr>
          <p:cNvSpPr>
            <a:spLocks noGrp="1"/>
          </p:cNvSpPr>
          <p:nvPr>
            <p:ph idx="1"/>
          </p:nvPr>
        </p:nvSpPr>
        <p:spPr/>
        <p:txBody>
          <a:bodyPr>
            <a:normAutofit/>
          </a:bodyPr>
          <a:lstStyle/>
          <a:p>
            <a:pPr marL="0" indent="0" algn="just">
              <a:buNone/>
            </a:pPr>
            <a:r>
              <a:rPr lang="en-US" sz="2400" b="0" i="0" dirty="0">
                <a:effectLst/>
                <a:latin typeface="Arial" panose="020B0604020202020204" pitchFamily="34" charset="0"/>
                <a:cs typeface="Arial" panose="020B0604020202020204" pitchFamily="34" charset="0"/>
              </a:rPr>
              <a:t>In </a:t>
            </a:r>
            <a:r>
              <a:rPr lang="en-US" sz="2400" b="1" i="0" u="none" strike="noStrike" dirty="0">
                <a:effectLst/>
                <a:latin typeface="Arial" panose="020B0604020202020204" pitchFamily="34" charset="0"/>
                <a:cs typeface="Arial" panose="020B0604020202020204" pitchFamily="34" charset="0"/>
              </a:rPr>
              <a:t>'Indigo’ </a:t>
            </a:r>
            <a:r>
              <a:rPr lang="en-US" sz="2400" b="0" i="0" dirty="0">
                <a:effectLst/>
                <a:latin typeface="Arial" panose="020B0604020202020204" pitchFamily="34" charset="0"/>
                <a:cs typeface="Arial" panose="020B0604020202020204" pitchFamily="34" charset="0"/>
              </a:rPr>
              <a:t>Louis Fischer describes how </a:t>
            </a:r>
            <a:r>
              <a:rPr lang="en-US" sz="2400" b="1" i="0" u="none" strike="noStrike" dirty="0">
                <a:effectLst/>
                <a:latin typeface="Arial" panose="020B0604020202020204" pitchFamily="34" charset="0"/>
                <a:cs typeface="Arial" panose="020B0604020202020204" pitchFamily="34" charset="0"/>
              </a:rPr>
              <a:t>Mahatma Gandhi </a:t>
            </a:r>
            <a:r>
              <a:rPr lang="en-US" sz="2400" b="0" i="0" dirty="0">
                <a:effectLst/>
                <a:latin typeface="Arial" panose="020B0604020202020204" pitchFamily="34" charset="0"/>
                <a:cs typeface="Arial" panose="020B0604020202020204" pitchFamily="34" charset="0"/>
              </a:rPr>
              <a:t>took an interest in the poor peasants/farmer of </a:t>
            </a:r>
            <a:r>
              <a:rPr lang="en-US" sz="2400" b="0" i="0" dirty="0" err="1">
                <a:effectLst/>
                <a:latin typeface="Arial" panose="020B0604020202020204" pitchFamily="34" charset="0"/>
                <a:cs typeface="Arial" panose="020B0604020202020204" pitchFamily="34" charset="0"/>
              </a:rPr>
              <a:t>Champaran</a:t>
            </a:r>
            <a:r>
              <a:rPr lang="en-US" sz="2400" b="0" i="0" dirty="0">
                <a:effectLst/>
                <a:latin typeface="Arial" panose="020B0604020202020204" pitchFamily="34" charset="0"/>
                <a:cs typeface="Arial" panose="020B0604020202020204" pitchFamily="34" charset="0"/>
              </a:rPr>
              <a:t> in </a:t>
            </a:r>
            <a:r>
              <a:rPr lang="en-US" sz="2400" b="1" i="0" u="none" strike="noStrike" dirty="0">
                <a:effectLst/>
                <a:latin typeface="Arial" panose="020B0604020202020204" pitchFamily="34" charset="0"/>
                <a:cs typeface="Arial" panose="020B0604020202020204" pitchFamily="34" charset="0"/>
              </a:rPr>
              <a:t>1916</a:t>
            </a:r>
            <a:r>
              <a:rPr lang="en-US" sz="2400" b="0" i="0" dirty="0">
                <a:effectLst/>
                <a:latin typeface="Arial" panose="020B0604020202020204" pitchFamily="34" charset="0"/>
                <a:cs typeface="Arial" panose="020B0604020202020204" pitchFamily="34" charset="0"/>
              </a:rPr>
              <a:t>. The sharecroppers of </a:t>
            </a:r>
            <a:r>
              <a:rPr lang="en-US" sz="2400" b="0" i="0" dirty="0" err="1">
                <a:effectLst/>
                <a:latin typeface="Arial" panose="020B0604020202020204" pitchFamily="34" charset="0"/>
                <a:cs typeface="Arial" panose="020B0604020202020204" pitchFamily="34" charset="0"/>
              </a:rPr>
              <a:t>Champaran</a:t>
            </a:r>
            <a:r>
              <a:rPr lang="en-US" sz="2400" b="0" i="0" dirty="0">
                <a:effectLst/>
                <a:latin typeface="Arial" panose="020B0604020202020204" pitchFamily="34" charset="0"/>
                <a:cs typeface="Arial" panose="020B0604020202020204" pitchFamily="34" charset="0"/>
              </a:rPr>
              <a:t> were forced to grow indigo according to an </a:t>
            </a:r>
            <a:r>
              <a:rPr lang="en-US" sz="2400" b="1" i="0" u="none" strike="noStrike" dirty="0">
                <a:effectLst/>
                <a:latin typeface="Arial" panose="020B0604020202020204" pitchFamily="34" charset="0"/>
                <a:cs typeface="Arial" panose="020B0604020202020204" pitchFamily="34" charset="0"/>
              </a:rPr>
              <a:t>old agreement</a:t>
            </a:r>
            <a:r>
              <a:rPr lang="en-US" sz="2400" b="0" i="0" dirty="0">
                <a:effectLst/>
                <a:latin typeface="Arial" panose="020B0604020202020204" pitchFamily="34" charset="0"/>
                <a:cs typeface="Arial" panose="020B0604020202020204" pitchFamily="34" charset="0"/>
              </a:rPr>
              <a:t>. The cruel and cunning landlords extorted money from the poor and illiterate peasants. They made them sign a new agreement. They wanted more money for freeing their land. </a:t>
            </a:r>
            <a:r>
              <a:rPr lang="en-US" sz="2400" b="1" i="0" u="none" strike="noStrike" dirty="0">
                <a:effectLst/>
                <a:latin typeface="Arial" panose="020B0604020202020204" pitchFamily="34" charset="0"/>
                <a:cs typeface="Arial" panose="020B0604020202020204" pitchFamily="34" charset="0"/>
              </a:rPr>
              <a:t>Gandhi’s </a:t>
            </a:r>
            <a:r>
              <a:rPr lang="en-US" sz="2400" b="0" i="0" dirty="0">
                <a:effectLst/>
                <a:latin typeface="Arial" panose="020B0604020202020204" pitchFamily="34" charset="0"/>
                <a:cs typeface="Arial" panose="020B0604020202020204" pitchFamily="34" charset="0"/>
              </a:rPr>
              <a:t>long and heroic struggle ended with the </a:t>
            </a:r>
            <a:r>
              <a:rPr lang="en-US" sz="2400" b="1" i="0" u="none" strike="noStrike" dirty="0">
                <a:effectLst/>
                <a:latin typeface="Arial" panose="020B0604020202020204" pitchFamily="34" charset="0"/>
                <a:cs typeface="Arial" panose="020B0604020202020204" pitchFamily="34" charset="0"/>
              </a:rPr>
              <a:t>victory</a:t>
            </a:r>
            <a:r>
              <a:rPr lang="en-US" sz="2400" b="0" i="0" dirty="0">
                <a:effectLst/>
                <a:latin typeface="Arial" panose="020B0604020202020204" pitchFamily="34" charset="0"/>
                <a:cs typeface="Arial" panose="020B0604020202020204" pitchFamily="34" charset="0"/>
              </a:rPr>
              <a:t> of the civil disobedience. The English landlords were compelled/forced to return </a:t>
            </a:r>
            <a:r>
              <a:rPr lang="en-US" sz="2400" b="1" i="0" u="none" strike="noStrike" dirty="0">
                <a:effectLst/>
                <a:latin typeface="Arial" panose="020B0604020202020204" pitchFamily="34" charset="0"/>
                <a:cs typeface="Arial" panose="020B0604020202020204" pitchFamily="34" charset="0"/>
              </a:rPr>
              <a:t>twenty-five percent</a:t>
            </a:r>
            <a:r>
              <a:rPr lang="en-US" sz="2400" b="0" i="0" dirty="0">
                <a:effectLst/>
                <a:latin typeface="Arial" panose="020B0604020202020204" pitchFamily="34" charset="0"/>
                <a:cs typeface="Arial" panose="020B0604020202020204" pitchFamily="34" charset="0"/>
              </a:rPr>
              <a:t> of the money they had extorted/taken from the sharecroppers.</a:t>
            </a: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9512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E90AF-584B-41AD-97F7-4A569F133A1D}"/>
              </a:ext>
            </a:extLst>
          </p:cNvPr>
          <p:cNvSpPr>
            <a:spLocks noGrp="1"/>
          </p:cNvSpPr>
          <p:nvPr>
            <p:ph type="title"/>
          </p:nvPr>
        </p:nvSpPr>
        <p:spPr>
          <a:xfrm>
            <a:off x="685800" y="219075"/>
            <a:ext cx="10820400" cy="723900"/>
          </a:xfrm>
        </p:spPr>
        <p:txBody>
          <a:bodyPr/>
          <a:lstStyle/>
          <a:p>
            <a:pPr algn="l"/>
            <a:r>
              <a:rPr lang="en-IN" dirty="0"/>
              <a:t>Vocabulary</a:t>
            </a:r>
          </a:p>
        </p:txBody>
      </p:sp>
      <p:sp>
        <p:nvSpPr>
          <p:cNvPr id="3" name="Content Placeholder 2">
            <a:extLst>
              <a:ext uri="{FF2B5EF4-FFF2-40B4-BE49-F238E27FC236}">
                <a16:creationId xmlns:a16="http://schemas.microsoft.com/office/drawing/2014/main" id="{BE127220-28E5-4B58-B3F8-589578631EC3}"/>
              </a:ext>
            </a:extLst>
          </p:cNvPr>
          <p:cNvSpPr>
            <a:spLocks noGrp="1"/>
          </p:cNvSpPr>
          <p:nvPr>
            <p:ph idx="1"/>
          </p:nvPr>
        </p:nvSpPr>
        <p:spPr>
          <a:xfrm>
            <a:off x="685800" y="1095376"/>
            <a:ext cx="10820400" cy="5448300"/>
          </a:xfrm>
        </p:spPr>
        <p:txBody>
          <a:bodyPr>
            <a:normAutofit lnSpcReduction="10000"/>
          </a:bodyPr>
          <a:lstStyle/>
          <a:p>
            <a:pPr marL="0" indent="0">
              <a:buNone/>
            </a:pPr>
            <a:r>
              <a:rPr lang="en-IN" b="0" i="0" dirty="0">
                <a:effectLst/>
                <a:latin typeface="roboto"/>
              </a:rPr>
              <a:t>Convention: agreement</a:t>
            </a:r>
          </a:p>
          <a:p>
            <a:pPr marL="0" indent="0">
              <a:buNone/>
            </a:pPr>
            <a:r>
              <a:rPr lang="en-US" b="0" i="0" dirty="0">
                <a:effectLst/>
                <a:latin typeface="roboto"/>
              </a:rPr>
              <a:t>Peasant: small farmer</a:t>
            </a:r>
            <a:br>
              <a:rPr lang="en-US" dirty="0"/>
            </a:br>
            <a:r>
              <a:rPr lang="en-US" b="0" i="0" dirty="0">
                <a:effectLst/>
                <a:latin typeface="roboto"/>
              </a:rPr>
              <a:t>Emaciated: thin</a:t>
            </a:r>
            <a:endParaRPr lang="en-IN" dirty="0">
              <a:latin typeface="roboto"/>
            </a:endParaRPr>
          </a:p>
          <a:p>
            <a:pPr marL="0" indent="0">
              <a:buNone/>
            </a:pPr>
            <a:r>
              <a:rPr lang="en-US" b="0" i="0" dirty="0">
                <a:effectLst/>
                <a:latin typeface="roboto"/>
              </a:rPr>
              <a:t>Sharecroppers: a tenant farmer who gives a part of each crop as rent.</a:t>
            </a:r>
            <a:br>
              <a:rPr lang="en-US" dirty="0"/>
            </a:br>
            <a:r>
              <a:rPr lang="en-US" b="0" i="0" dirty="0">
                <a:effectLst/>
                <a:latin typeface="roboto"/>
              </a:rPr>
              <a:t>Resolute: determined</a:t>
            </a:r>
            <a:endParaRPr lang="en-IN" b="0" i="0" dirty="0">
              <a:effectLst/>
              <a:latin typeface="roboto"/>
            </a:endParaRPr>
          </a:p>
          <a:p>
            <a:pPr marL="0" indent="0">
              <a:buNone/>
            </a:pPr>
            <a:r>
              <a:rPr lang="en-IN" b="0" i="0" dirty="0">
                <a:effectLst/>
                <a:latin typeface="roboto"/>
              </a:rPr>
              <a:t>Tenacity: determination</a:t>
            </a:r>
            <a:br>
              <a:rPr lang="en-IN" dirty="0"/>
            </a:br>
            <a:r>
              <a:rPr lang="en-IN" b="0" i="0" dirty="0">
                <a:effectLst/>
                <a:latin typeface="roboto"/>
              </a:rPr>
              <a:t>Haunches: thighs</a:t>
            </a:r>
          </a:p>
          <a:p>
            <a:pPr marL="0" indent="0">
              <a:buNone/>
            </a:pPr>
            <a:r>
              <a:rPr lang="en-US" b="0" i="0" dirty="0">
                <a:effectLst/>
                <a:latin typeface="roboto"/>
              </a:rPr>
              <a:t>Yeoman: a man who cultivates a small piece of land</a:t>
            </a:r>
            <a:br>
              <a:rPr lang="en-US" dirty="0"/>
            </a:br>
            <a:r>
              <a:rPr lang="en-US" b="0" i="0" dirty="0">
                <a:effectLst/>
                <a:latin typeface="roboto"/>
              </a:rPr>
              <a:t>Pestered: bother, harass</a:t>
            </a:r>
            <a:endParaRPr lang="en-IN" dirty="0">
              <a:latin typeface="roboto"/>
            </a:endParaRPr>
          </a:p>
          <a:p>
            <a:pPr marL="0" indent="0">
              <a:buNone/>
            </a:pPr>
            <a:r>
              <a:rPr lang="en-IN" b="0" i="0" dirty="0">
                <a:effectLst/>
                <a:latin typeface="roboto"/>
              </a:rPr>
              <a:t>Harbour: here, entertain</a:t>
            </a:r>
          </a:p>
          <a:p>
            <a:pPr marL="0" indent="0">
              <a:buNone/>
            </a:pPr>
            <a:r>
              <a:rPr lang="en-IN" b="0" i="0" dirty="0">
                <a:effectLst/>
                <a:latin typeface="roboto"/>
              </a:rPr>
              <a:t>Advent: arrival</a:t>
            </a:r>
            <a:br>
              <a:rPr lang="en-IN" dirty="0"/>
            </a:br>
            <a:r>
              <a:rPr lang="en-IN" b="0" i="0" dirty="0">
                <a:effectLst/>
                <a:latin typeface="roboto"/>
              </a:rPr>
              <a:t>Conveyance: transportation</a:t>
            </a:r>
          </a:p>
          <a:p>
            <a:pPr marL="0" indent="0">
              <a:buNone/>
            </a:pPr>
            <a:r>
              <a:rPr lang="en-IN" b="0" i="0" dirty="0">
                <a:effectLst/>
                <a:latin typeface="roboto"/>
              </a:rPr>
              <a:t>Chided: criticize, scold</a:t>
            </a:r>
            <a:endParaRPr lang="en-IN" dirty="0">
              <a:latin typeface="roboto"/>
            </a:endParaRPr>
          </a:p>
          <a:p>
            <a:pPr marL="0" indent="0">
              <a:buNone/>
            </a:pPr>
            <a:r>
              <a:rPr lang="en-US" b="0" i="0" dirty="0">
                <a:effectLst/>
                <a:latin typeface="roboto"/>
              </a:rPr>
              <a:t>Arable: land suitable for farming</a:t>
            </a:r>
            <a:br>
              <a:rPr lang="en-US" dirty="0"/>
            </a:br>
            <a:r>
              <a:rPr lang="en-US" b="0" i="0" dirty="0">
                <a:effectLst/>
                <a:latin typeface="roboto"/>
              </a:rPr>
              <a:t>Tenants: occupants paying rent in cash or kind</a:t>
            </a:r>
            <a:br>
              <a:rPr lang="en-US" dirty="0"/>
            </a:br>
            <a:r>
              <a:rPr lang="en-US" b="0" i="0" dirty="0">
                <a:effectLst/>
                <a:latin typeface="roboto"/>
              </a:rPr>
              <a:t>Estate: property</a:t>
            </a:r>
            <a:endParaRPr lang="en-IN" dirty="0"/>
          </a:p>
        </p:txBody>
      </p:sp>
    </p:spTree>
    <p:extLst>
      <p:ext uri="{BB962C8B-B14F-4D97-AF65-F5344CB8AC3E}">
        <p14:creationId xmlns:p14="http://schemas.microsoft.com/office/powerpoint/2010/main" val="3870715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586420-6E60-40BC-A17B-D87F47A61795}"/>
              </a:ext>
            </a:extLst>
          </p:cNvPr>
          <p:cNvSpPr>
            <a:spLocks noGrp="1"/>
          </p:cNvSpPr>
          <p:nvPr>
            <p:ph idx="1"/>
          </p:nvPr>
        </p:nvSpPr>
        <p:spPr>
          <a:xfrm>
            <a:off x="266701" y="266699"/>
            <a:ext cx="11591924" cy="6353175"/>
          </a:xfrm>
        </p:spPr>
        <p:txBody>
          <a:bodyPr>
            <a:normAutofit fontScale="92500" lnSpcReduction="10000"/>
          </a:bodyPr>
          <a:lstStyle/>
          <a:p>
            <a:pPr marL="0" indent="0">
              <a:buNone/>
            </a:pPr>
            <a:r>
              <a:rPr lang="en-IN" b="0" i="0" dirty="0">
                <a:effectLst/>
                <a:latin typeface="roboto"/>
              </a:rPr>
              <a:t>Irksome: irritating</a:t>
            </a:r>
          </a:p>
          <a:p>
            <a:pPr marL="0" indent="0">
              <a:buNone/>
            </a:pPr>
            <a:r>
              <a:rPr lang="en-IN" b="0" i="0" dirty="0">
                <a:effectLst/>
                <a:latin typeface="roboto"/>
              </a:rPr>
              <a:t>Thugs: cheats</a:t>
            </a:r>
            <a:endParaRPr lang="en-IN" dirty="0">
              <a:latin typeface="roboto"/>
            </a:endParaRPr>
          </a:p>
          <a:p>
            <a:pPr marL="0" indent="0">
              <a:buNone/>
            </a:pPr>
            <a:r>
              <a:rPr lang="en-US" b="0" i="0" dirty="0">
                <a:effectLst/>
                <a:latin typeface="roboto"/>
              </a:rPr>
              <a:t>Bully: trying to harm others considering them to be weak</a:t>
            </a:r>
            <a:br>
              <a:rPr lang="en-US" dirty="0"/>
            </a:br>
            <a:r>
              <a:rPr lang="en-US" b="0" i="0" dirty="0">
                <a:effectLst/>
                <a:latin typeface="roboto"/>
              </a:rPr>
              <a:t>Forthwith: immediately, at once</a:t>
            </a:r>
            <a:endParaRPr lang="en-IN" b="0" i="0" dirty="0">
              <a:effectLst/>
              <a:latin typeface="roboto"/>
            </a:endParaRPr>
          </a:p>
          <a:p>
            <a:pPr marL="0" indent="0">
              <a:buNone/>
            </a:pPr>
            <a:r>
              <a:rPr lang="en-US" b="0" i="0" dirty="0">
                <a:effectLst/>
                <a:latin typeface="roboto"/>
              </a:rPr>
              <a:t>Multitude: a large number of people</a:t>
            </a:r>
            <a:endParaRPr lang="en-IN" dirty="0">
              <a:latin typeface="roboto"/>
            </a:endParaRPr>
          </a:p>
          <a:p>
            <a:pPr marL="0" indent="0">
              <a:buNone/>
            </a:pPr>
            <a:r>
              <a:rPr lang="en-IN" b="0" i="0" dirty="0">
                <a:effectLst/>
                <a:latin typeface="roboto"/>
              </a:rPr>
              <a:t>Hitherto: Earlier, Previously</a:t>
            </a:r>
          </a:p>
          <a:p>
            <a:pPr marL="0" indent="0">
              <a:buNone/>
            </a:pPr>
            <a:r>
              <a:rPr lang="en-US" b="0" i="0" dirty="0">
                <a:effectLst/>
                <a:latin typeface="roboto"/>
              </a:rPr>
              <a:t>Conscience: sense of right and wrong</a:t>
            </a:r>
            <a:endParaRPr lang="en-IN" dirty="0">
              <a:latin typeface="roboto"/>
            </a:endParaRPr>
          </a:p>
          <a:p>
            <a:pPr marL="0" indent="0">
              <a:buNone/>
            </a:pPr>
            <a:r>
              <a:rPr lang="en-IN" b="0" i="0" dirty="0">
                <a:effectLst/>
                <a:latin typeface="roboto"/>
              </a:rPr>
              <a:t>Conferred: granted</a:t>
            </a:r>
          </a:p>
          <a:p>
            <a:pPr marL="0" indent="0">
              <a:buNone/>
            </a:pPr>
            <a:r>
              <a:rPr lang="en-IN" b="0" i="0" dirty="0">
                <a:effectLst/>
                <a:latin typeface="roboto"/>
              </a:rPr>
              <a:t>Upshot: result, conclusion</a:t>
            </a:r>
          </a:p>
          <a:p>
            <a:pPr marL="0" indent="0">
              <a:buNone/>
            </a:pPr>
            <a:r>
              <a:rPr lang="en-US" b="0" i="0" dirty="0">
                <a:effectLst/>
                <a:latin typeface="roboto"/>
              </a:rPr>
              <a:t>Desertion: action of leaving a place, organization </a:t>
            </a:r>
            <a:r>
              <a:rPr lang="en-US" b="0" i="0" dirty="0" err="1">
                <a:effectLst/>
                <a:latin typeface="roboto"/>
              </a:rPr>
              <a:t>etc</a:t>
            </a:r>
            <a:endParaRPr lang="en-IN" dirty="0">
              <a:latin typeface="roboto"/>
            </a:endParaRPr>
          </a:p>
          <a:p>
            <a:pPr marL="0" indent="0">
              <a:buNone/>
            </a:pPr>
            <a:r>
              <a:rPr lang="en-US" b="0" i="0" dirty="0">
                <a:effectLst/>
                <a:latin typeface="roboto"/>
              </a:rPr>
              <a:t>Depositions: a formal written statement</a:t>
            </a:r>
            <a:endParaRPr lang="en-IN" b="0" i="0" dirty="0">
              <a:effectLst/>
              <a:latin typeface="roboto"/>
            </a:endParaRPr>
          </a:p>
          <a:p>
            <a:pPr marL="0" indent="0">
              <a:buNone/>
            </a:pPr>
            <a:r>
              <a:rPr lang="en-US" b="0" i="0" dirty="0">
                <a:effectLst/>
                <a:latin typeface="roboto"/>
              </a:rPr>
              <a:t>Throbbed: produced a lot of vibrations due to a huge crowd</a:t>
            </a:r>
            <a:br>
              <a:rPr lang="en-US" dirty="0"/>
            </a:br>
            <a:r>
              <a:rPr lang="en-US" b="0" i="0" dirty="0">
                <a:effectLst/>
                <a:latin typeface="roboto"/>
              </a:rPr>
              <a:t>Vehement: showing strong feeling; forceful, passionate, or intense.</a:t>
            </a:r>
          </a:p>
          <a:p>
            <a:pPr marL="0" indent="0">
              <a:buNone/>
            </a:pPr>
            <a:r>
              <a:rPr lang="en-US" b="0" i="0" dirty="0">
                <a:effectLst/>
                <a:latin typeface="roboto"/>
              </a:rPr>
              <a:t>Protracted: lasting for a long time or longer than expected or usual.</a:t>
            </a:r>
          </a:p>
          <a:p>
            <a:pPr marL="0" indent="0">
              <a:buNone/>
            </a:pPr>
            <a:r>
              <a:rPr lang="en-US" b="0" i="0" dirty="0">
                <a:effectLst/>
                <a:latin typeface="roboto"/>
              </a:rPr>
              <a:t>Entreaty: an earnest or humble request</a:t>
            </a:r>
            <a:endParaRPr lang="en-US" dirty="0">
              <a:latin typeface="roboto"/>
            </a:endParaRPr>
          </a:p>
          <a:p>
            <a:pPr marL="0" indent="0">
              <a:buNone/>
            </a:pPr>
            <a:r>
              <a:rPr lang="en-US" b="0" i="0" dirty="0">
                <a:effectLst/>
                <a:latin typeface="roboto"/>
              </a:rPr>
              <a:t>Deceitfully: dishonestly</a:t>
            </a:r>
            <a:br>
              <a:rPr lang="en-US" dirty="0"/>
            </a:br>
            <a:r>
              <a:rPr lang="en-US" b="0" i="0" dirty="0">
                <a:effectLst/>
                <a:latin typeface="roboto"/>
              </a:rPr>
              <a:t>Extorted: took forcibly</a:t>
            </a:r>
          </a:p>
          <a:p>
            <a:pPr marL="0" indent="0">
              <a:buNone/>
            </a:pPr>
            <a:r>
              <a:rPr lang="en-US" b="0" i="0" dirty="0">
                <a:effectLst/>
                <a:latin typeface="roboto"/>
              </a:rPr>
              <a:t>Deadlock: a situation in which no progress can be made</a:t>
            </a:r>
            <a:endParaRPr lang="en-IN" dirty="0"/>
          </a:p>
        </p:txBody>
      </p:sp>
    </p:spTree>
    <p:extLst>
      <p:ext uri="{BB962C8B-B14F-4D97-AF65-F5344CB8AC3E}">
        <p14:creationId xmlns:p14="http://schemas.microsoft.com/office/powerpoint/2010/main" val="1375408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ED694-1F7F-4ACB-9FC1-7E5BECD9EA54}"/>
              </a:ext>
            </a:extLst>
          </p:cNvPr>
          <p:cNvSpPr>
            <a:spLocks noGrp="1"/>
          </p:cNvSpPr>
          <p:nvPr>
            <p:ph type="title"/>
          </p:nvPr>
        </p:nvSpPr>
        <p:spPr>
          <a:xfrm>
            <a:off x="838200" y="365125"/>
            <a:ext cx="10515600" cy="625475"/>
          </a:xfrm>
        </p:spPr>
        <p:txBody>
          <a:bodyPr>
            <a:normAutofit fontScale="90000"/>
          </a:bodyPr>
          <a:lstStyle/>
          <a:p>
            <a:pPr algn="l"/>
            <a:r>
              <a:rPr lang="en-IN" dirty="0"/>
              <a:t>summary</a:t>
            </a:r>
          </a:p>
        </p:txBody>
      </p:sp>
      <p:sp>
        <p:nvSpPr>
          <p:cNvPr id="3" name="Content Placeholder 2">
            <a:extLst>
              <a:ext uri="{FF2B5EF4-FFF2-40B4-BE49-F238E27FC236}">
                <a16:creationId xmlns:a16="http://schemas.microsoft.com/office/drawing/2014/main" id="{DBE8C1E9-4CBD-4B50-8A36-941A42FE9812}"/>
              </a:ext>
            </a:extLst>
          </p:cNvPr>
          <p:cNvSpPr>
            <a:spLocks noGrp="1"/>
          </p:cNvSpPr>
          <p:nvPr>
            <p:ph idx="1"/>
          </p:nvPr>
        </p:nvSpPr>
        <p:spPr>
          <a:xfrm>
            <a:off x="838200" y="1085850"/>
            <a:ext cx="10515600" cy="5091113"/>
          </a:xfrm>
        </p:spPr>
        <p:txBody>
          <a:bodyPr>
            <a:normAutofit/>
          </a:bodyPr>
          <a:lstStyle/>
          <a:p>
            <a:pPr algn="just">
              <a:buNone/>
            </a:pPr>
            <a:endParaRPr lang="en-US" sz="2400" dirty="0">
              <a:latin typeface="Arial" panose="020B0604020202020204" pitchFamily="34" charset="0"/>
              <a:cs typeface="Arial" panose="020B0604020202020204" pitchFamily="34" charset="0"/>
            </a:endParaRPr>
          </a:p>
          <a:p>
            <a:pPr algn="just">
              <a:buNone/>
            </a:pPr>
            <a:r>
              <a:rPr lang="en-US" sz="2400" b="0" i="0" dirty="0">
                <a:effectLst/>
                <a:latin typeface="Arial" panose="020B0604020202020204" pitchFamily="34" charset="0"/>
                <a:cs typeface="Arial" panose="020B0604020202020204" pitchFamily="34" charset="0"/>
              </a:rPr>
              <a:t>Louis Fischer met Gandhi in 1942 at his ashram in </a:t>
            </a:r>
            <a:r>
              <a:rPr lang="en-US" sz="2400" b="0" i="0" dirty="0" err="1">
                <a:effectLst/>
                <a:latin typeface="Arial" panose="020B0604020202020204" pitchFamily="34" charset="0"/>
                <a:cs typeface="Arial" panose="020B0604020202020204" pitchFamily="34" charset="0"/>
              </a:rPr>
              <a:t>Sevagram</a:t>
            </a:r>
            <a:r>
              <a:rPr lang="en-US" sz="2400" b="0" i="0" dirty="0">
                <a:effectLst/>
                <a:latin typeface="Arial" panose="020B0604020202020204" pitchFamily="34" charset="0"/>
                <a:cs typeface="Arial" panose="020B0604020202020204" pitchFamily="34" charset="0"/>
              </a:rPr>
              <a:t>. Gandhi told him that how he initiated the departure of the British from India. He recalled that it in 1917 at the request of Rajkumar Shukla, a sharecropper from </a:t>
            </a:r>
            <a:r>
              <a:rPr lang="en-US" sz="2400" b="0" i="0" dirty="0" err="1">
                <a:effectLst/>
                <a:latin typeface="Arial" panose="020B0604020202020204" pitchFamily="34" charset="0"/>
                <a:cs typeface="Arial" panose="020B0604020202020204" pitchFamily="34" charset="0"/>
              </a:rPr>
              <a:t>Champaran</a:t>
            </a:r>
            <a:r>
              <a:rPr lang="en-US" sz="2400" b="0" i="0" dirty="0">
                <a:effectLst/>
                <a:latin typeface="Arial" panose="020B0604020202020204" pitchFamily="34" charset="0"/>
                <a:cs typeface="Arial" panose="020B0604020202020204" pitchFamily="34" charset="0"/>
              </a:rPr>
              <a:t>, he visited the place. Gandhi had gone to Lucknow to attend the annual meeting of Indian National Congress in the year 1916. Shukla told him that he had come from </a:t>
            </a:r>
            <a:r>
              <a:rPr lang="en-US" sz="2400" b="0" i="0" dirty="0" err="1">
                <a:effectLst/>
                <a:latin typeface="Arial" panose="020B0604020202020204" pitchFamily="34" charset="0"/>
                <a:cs typeface="Arial" panose="020B0604020202020204" pitchFamily="34" charset="0"/>
              </a:rPr>
              <a:t>Champaran</a:t>
            </a:r>
            <a:r>
              <a:rPr lang="en-US" sz="2400" b="0" i="0" dirty="0">
                <a:effectLst/>
                <a:latin typeface="Arial" panose="020B0604020202020204" pitchFamily="34" charset="0"/>
                <a:cs typeface="Arial" panose="020B0604020202020204" pitchFamily="34" charset="0"/>
              </a:rPr>
              <a:t> to seek his help in order to safeguard the interests of the sharecroppers. Gandhi told him that he was busy so Shukla accompanied him to various places till he consented to visit </a:t>
            </a:r>
            <a:r>
              <a:rPr lang="en-US" sz="2400" b="0" i="0" dirty="0" err="1">
                <a:effectLst/>
                <a:latin typeface="Arial" panose="020B0604020202020204" pitchFamily="34" charset="0"/>
                <a:cs typeface="Arial" panose="020B0604020202020204" pitchFamily="34" charset="0"/>
              </a:rPr>
              <a:t>Chaparan</a:t>
            </a:r>
            <a:r>
              <a:rPr lang="en-US" sz="2400" b="0" i="0" dirty="0">
                <a:effectLst/>
                <a:latin typeface="Arial" panose="020B0604020202020204" pitchFamily="34" charset="0"/>
                <a:cs typeface="Arial" panose="020B0604020202020204" pitchFamily="34" charset="0"/>
              </a:rPr>
              <a:t>. His firm decision impressed Gandhiji and he promised him that he would visit Calcutta at a particular date and then Shukla could come and take him along to </a:t>
            </a:r>
            <a:r>
              <a:rPr lang="en-US" sz="2400" b="0" i="0" dirty="0" err="1">
                <a:effectLst/>
                <a:latin typeface="Arial" panose="020B0604020202020204" pitchFamily="34" charset="0"/>
                <a:cs typeface="Arial" panose="020B0604020202020204" pitchFamily="34" charset="0"/>
              </a:rPr>
              <a:t>Champaran</a:t>
            </a:r>
            <a:r>
              <a:rPr lang="en-US" sz="2400" b="0" i="0" dirty="0">
                <a:effectLst/>
                <a:latin typeface="Arial" panose="020B0604020202020204" pitchFamily="34" charset="0"/>
                <a:cs typeface="Arial" panose="020B0604020202020204" pitchFamily="34" charset="0"/>
              </a:rPr>
              <a:t>. Shukla met him at Calcutta and they took a train to Patna. </a:t>
            </a:r>
            <a:endParaRPr lang="en-IN" sz="2400" dirty="0">
              <a:latin typeface="Arial" panose="020B0604020202020204" pitchFamily="34" charset="0"/>
              <a:cs typeface="Arial" pitchFamily="34" charset="0"/>
            </a:endParaRPr>
          </a:p>
        </p:txBody>
      </p:sp>
    </p:spTree>
    <p:extLst>
      <p:ext uri="{BB962C8B-B14F-4D97-AF65-F5344CB8AC3E}">
        <p14:creationId xmlns:p14="http://schemas.microsoft.com/office/powerpoint/2010/main" val="3840682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9AF920-0091-47D5-BCA1-5CE2C0DAD31B}"/>
              </a:ext>
            </a:extLst>
          </p:cNvPr>
          <p:cNvSpPr>
            <a:spLocks noGrp="1"/>
          </p:cNvSpPr>
          <p:nvPr>
            <p:ph idx="1"/>
          </p:nvPr>
        </p:nvSpPr>
        <p:spPr>
          <a:xfrm>
            <a:off x="342901" y="371475"/>
            <a:ext cx="11420474" cy="6267450"/>
          </a:xfrm>
        </p:spPr>
        <p:txBody>
          <a:bodyPr>
            <a:noAutofit/>
          </a:bodyPr>
          <a:lstStyle/>
          <a:p>
            <a:pPr algn="just">
              <a:buNone/>
            </a:pPr>
            <a:r>
              <a:rPr lang="en-US" sz="2400" b="0" i="0" dirty="0">
                <a:effectLst/>
                <a:latin typeface="Arial" panose="020B0604020202020204" pitchFamily="34" charset="0"/>
                <a:cs typeface="Arial" panose="020B0604020202020204" pitchFamily="34" charset="0"/>
              </a:rPr>
              <a:t>	Gandhi went to lawyer Rajendra Prasad’s house and they waited for him. In order to grab complete knowledge of the situation, he reached </a:t>
            </a:r>
            <a:r>
              <a:rPr lang="en-US" sz="2400" b="0" i="0" dirty="0" err="1">
                <a:effectLst/>
                <a:latin typeface="Arial" panose="020B0604020202020204" pitchFamily="34" charset="0"/>
                <a:cs typeface="Arial" panose="020B0604020202020204" pitchFamily="34" charset="0"/>
              </a:rPr>
              <a:t>Muzzafarpur</a:t>
            </a:r>
            <a:r>
              <a:rPr lang="en-US" sz="2400" b="0" i="0" dirty="0">
                <a:effectLst/>
                <a:latin typeface="Arial" panose="020B0604020202020204" pitchFamily="34" charset="0"/>
                <a:cs typeface="Arial" panose="020B0604020202020204" pitchFamily="34" charset="0"/>
              </a:rPr>
              <a:t> on 15th April 1917. He was welcomed by Prof. J.B Kriplani and his students. Gandhi was surprised to see the immense support for an advocate of home rule like him. He also met some lawyers who were already handling cases of sharecroppers. As per the contract, 15 percent of the peasant’s land holding was to be reserved for cultivation of indigo, the crop of which was given to the landlord as rent. This system was very oppressive. </a:t>
            </a:r>
          </a:p>
          <a:p>
            <a:pPr algn="just">
              <a:buNone/>
            </a:pPr>
            <a:r>
              <a:rPr lang="en-US" sz="2400" dirty="0">
                <a:latin typeface="Arial" panose="020B0604020202020204" pitchFamily="34" charset="0"/>
                <a:cs typeface="Arial" panose="020B0604020202020204" pitchFamily="34" charset="0"/>
              </a:rPr>
              <a:t>	</a:t>
            </a:r>
            <a:r>
              <a:rPr lang="en-US" sz="2400" b="0" i="0" dirty="0">
                <a:effectLst/>
                <a:latin typeface="Arial" panose="020B0604020202020204" pitchFamily="34" charset="0"/>
                <a:cs typeface="Arial" panose="020B0604020202020204" pitchFamily="34" charset="0"/>
              </a:rPr>
              <a:t>Gandhi wanted to help the sharecroppers. So he visited the British landlord association but he was not given any information because he was an outsider. He then went to the commissioner of </a:t>
            </a:r>
            <a:r>
              <a:rPr lang="en-US" sz="2400" b="0" i="0" dirty="0" err="1">
                <a:effectLst/>
                <a:latin typeface="Arial" panose="020B0604020202020204" pitchFamily="34" charset="0"/>
                <a:cs typeface="Arial" panose="020B0604020202020204" pitchFamily="34" charset="0"/>
              </a:rPr>
              <a:t>Tirhut</a:t>
            </a:r>
            <a:r>
              <a:rPr lang="en-US" sz="2400" b="0" i="0" dirty="0">
                <a:effectLst/>
                <a:latin typeface="Arial" panose="020B0604020202020204" pitchFamily="34" charset="0"/>
                <a:cs typeface="Arial" panose="020B0604020202020204" pitchFamily="34" charset="0"/>
              </a:rPr>
              <a:t> division who threatened Gandhi and ask him to leave </a:t>
            </a:r>
            <a:r>
              <a:rPr lang="en-US" sz="2400" b="0" i="0" dirty="0" err="1">
                <a:effectLst/>
                <a:latin typeface="Arial" panose="020B0604020202020204" pitchFamily="34" charset="0"/>
                <a:cs typeface="Arial" panose="020B0604020202020204" pitchFamily="34" charset="0"/>
              </a:rPr>
              <a:t>Tirhut</a:t>
            </a:r>
            <a:r>
              <a:rPr lang="en-US" sz="2400" b="0" i="0" dirty="0">
                <a:effectLst/>
                <a:latin typeface="Arial" panose="020B0604020202020204" pitchFamily="34" charset="0"/>
                <a:cs typeface="Arial" panose="020B0604020202020204" pitchFamily="34" charset="0"/>
              </a:rPr>
              <a:t>. Instead of returning, he went to </a:t>
            </a:r>
            <a:r>
              <a:rPr lang="en-US" sz="2400" b="0" i="0" dirty="0" err="1">
                <a:effectLst/>
                <a:latin typeface="Arial" panose="020B0604020202020204" pitchFamily="34" charset="0"/>
                <a:cs typeface="Arial" panose="020B0604020202020204" pitchFamily="34" charset="0"/>
              </a:rPr>
              <a:t>Motihari</a:t>
            </a:r>
            <a:r>
              <a:rPr lang="en-US" sz="2400" b="0" i="0" dirty="0">
                <a:effectLst/>
                <a:latin typeface="Arial" panose="020B0604020202020204" pitchFamily="34" charset="0"/>
                <a:cs typeface="Arial" panose="020B0604020202020204" pitchFamily="34" charset="0"/>
              </a:rPr>
              <a:t>. Here he started gathering complete information about the indigo contract. He was accompanied by many lawyers. One day as he was on his way to meet a peasant, who was maltreated by the indigo planters, he was stopped by the police superintendent’s messenger who served him a notice asking him to leave. Gandhi received the notice but disobeyed the order.</a:t>
            </a:r>
            <a:endParaRPr lang="en-IN" sz="2400" dirty="0">
              <a:latin typeface="Arial" panose="020B0604020202020204" pitchFamily="34" charset="0"/>
              <a:cs typeface="Arial" pitchFamily="34" charset="0"/>
            </a:endParaRPr>
          </a:p>
        </p:txBody>
      </p:sp>
    </p:spTree>
    <p:extLst>
      <p:ext uri="{BB962C8B-B14F-4D97-AF65-F5344CB8AC3E}">
        <p14:creationId xmlns:p14="http://schemas.microsoft.com/office/powerpoint/2010/main" val="3197220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1127"/>
            <a:ext cx="10515600" cy="5585836"/>
          </a:xfrm>
        </p:spPr>
        <p:txBody>
          <a:bodyPr>
            <a:normAutofit/>
          </a:bodyPr>
          <a:lstStyle/>
          <a:p>
            <a:pPr algn="just">
              <a:buNone/>
            </a:pPr>
            <a:r>
              <a:rPr lang="en-US" sz="2400" b="0" i="0" dirty="0">
                <a:effectLst/>
                <a:latin typeface="Arial" panose="020B0604020202020204" pitchFamily="34" charset="0"/>
                <a:cs typeface="Arial" panose="020B0604020202020204" pitchFamily="34" charset="0"/>
              </a:rPr>
              <a:t>	</a:t>
            </a:r>
          </a:p>
          <a:p>
            <a:pPr algn="just">
              <a:buNone/>
            </a:pPr>
            <a:r>
              <a:rPr lang="en-US" sz="2400" dirty="0">
                <a:latin typeface="Arial" panose="020B0604020202020204" pitchFamily="34" charset="0"/>
                <a:cs typeface="Arial" panose="020B0604020202020204" pitchFamily="34" charset="0"/>
              </a:rPr>
              <a:t>	</a:t>
            </a:r>
            <a:r>
              <a:rPr lang="en-US" sz="2400" b="0" i="0" dirty="0">
                <a:effectLst/>
                <a:latin typeface="Arial" panose="020B0604020202020204" pitchFamily="34" charset="0"/>
                <a:cs typeface="Arial" panose="020B0604020202020204" pitchFamily="34" charset="0"/>
              </a:rPr>
              <a:t>A case was filed against him. Many lawyers came to advise him but when he stressed, they all joined his struggle and even consented to go to jail in order to help the poor peasants. On the day of trial, a large crowd gathered near the court. It became impossible to handle them. Gandhi helped the officers to control the crowd. Gandhi gave his statement that he was not a lawbreaker but he disobeyed so that he could help the peasants. He was granted bail and later on, the case against him was dropped. Gandhi and his associates started gathering all sorts of information related to the indigo contract and its misuse. Later, a commission was set up to look into the matter. After the inquiry was conducted, the planters were found guilty and were asked to pay back to the peasants. Expecting refusal, they offered to pay only 25 percent of the amount. Gandhi accepted this too because he wanted to free the sharecroppers from the binding of the indigo contract. </a:t>
            </a:r>
            <a:endParaRPr lang="en-US" sz="2400" dirty="0">
              <a:latin typeface="Arial" panose="020B0604020202020204"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39D0A-7EC7-496E-9D15-BABBD75CEEEF}"/>
              </a:ext>
            </a:extLst>
          </p:cNvPr>
          <p:cNvSpPr>
            <a:spLocks noGrp="1"/>
          </p:cNvSpPr>
          <p:nvPr>
            <p:ph idx="1"/>
          </p:nvPr>
        </p:nvSpPr>
        <p:spPr>
          <a:xfrm>
            <a:off x="685800" y="552450"/>
            <a:ext cx="10820400" cy="5666235"/>
          </a:xfrm>
        </p:spPr>
        <p:txBody>
          <a:bodyPr>
            <a:normAutofit/>
          </a:bodyPr>
          <a:lstStyle/>
          <a:p>
            <a:pPr marL="0" indent="0" algn="just">
              <a:buNone/>
            </a:pPr>
            <a:endParaRPr lang="en-US" sz="2400" b="0" i="0" dirty="0">
              <a:effectLst/>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n-US" sz="2400" b="0" i="0" dirty="0">
                <a:effectLst/>
                <a:latin typeface="Arial" panose="020B0604020202020204" pitchFamily="34" charset="0"/>
                <a:cs typeface="Arial" panose="020B0604020202020204" pitchFamily="34" charset="0"/>
              </a:rPr>
              <a:t>He opened six schools in </a:t>
            </a:r>
            <a:r>
              <a:rPr lang="en-US" sz="2400" b="0" i="0" dirty="0" err="1">
                <a:effectLst/>
                <a:latin typeface="Arial" panose="020B0604020202020204" pitchFamily="34" charset="0"/>
                <a:cs typeface="Arial" panose="020B0604020202020204" pitchFamily="34" charset="0"/>
              </a:rPr>
              <a:t>Champaran</a:t>
            </a:r>
            <a:r>
              <a:rPr lang="en-US" sz="2400" b="0" i="0" dirty="0">
                <a:effectLst/>
                <a:latin typeface="Arial" panose="020B0604020202020204" pitchFamily="34" charset="0"/>
                <a:cs typeface="Arial" panose="020B0604020202020204" pitchFamily="34" charset="0"/>
              </a:rPr>
              <a:t> villages and volunteers like Mahadev Desai, Narhari Parikh, and his son, </a:t>
            </a:r>
            <a:r>
              <a:rPr lang="en-US" sz="2400" b="0" i="0" dirty="0" err="1">
                <a:effectLst/>
                <a:latin typeface="Arial" panose="020B0604020202020204" pitchFamily="34" charset="0"/>
                <a:cs typeface="Arial" panose="020B0604020202020204" pitchFamily="34" charset="0"/>
              </a:rPr>
              <a:t>Devdas</a:t>
            </a:r>
            <a:r>
              <a:rPr lang="en-US" sz="2400" b="0" i="0" dirty="0">
                <a:effectLst/>
                <a:latin typeface="Arial" panose="020B0604020202020204" pitchFamily="34" charset="0"/>
                <a:cs typeface="Arial" panose="020B0604020202020204" pitchFamily="34" charset="0"/>
              </a:rPr>
              <a:t> taught them. </a:t>
            </a:r>
            <a:r>
              <a:rPr lang="en-US" sz="2400" b="0" i="0" dirty="0" err="1">
                <a:effectLst/>
                <a:latin typeface="Arial" panose="020B0604020202020204" pitchFamily="34" charset="0"/>
                <a:cs typeface="Arial" panose="020B0604020202020204" pitchFamily="34" charset="0"/>
              </a:rPr>
              <a:t>Kasturbai</a:t>
            </a:r>
            <a:r>
              <a:rPr lang="en-US" sz="2400" b="0" i="0" dirty="0">
                <a:effectLst/>
                <a:latin typeface="Arial" panose="020B0604020202020204" pitchFamily="34" charset="0"/>
                <a:cs typeface="Arial" panose="020B0604020202020204" pitchFamily="34" charset="0"/>
              </a:rPr>
              <a:t>, the wife of Gandhi used to teach personal hygiene. Later on, with the help of a volunteer doctor he provided medical facility to the natives of </a:t>
            </a:r>
            <a:r>
              <a:rPr lang="en-US" sz="2400" b="0" i="0" dirty="0" err="1">
                <a:effectLst/>
                <a:latin typeface="Arial" panose="020B0604020202020204" pitchFamily="34" charset="0"/>
                <a:cs typeface="Arial" panose="020B0604020202020204" pitchFamily="34" charset="0"/>
              </a:rPr>
              <a:t>Champaran</a:t>
            </a:r>
            <a:r>
              <a:rPr lang="en-US" sz="2400" b="0" i="0" dirty="0">
                <a:effectLst/>
                <a:latin typeface="Arial" panose="020B0604020202020204" pitchFamily="34" charset="0"/>
                <a:cs typeface="Arial" panose="020B0604020202020204" pitchFamily="34" charset="0"/>
              </a:rPr>
              <a:t>, thus making their life a bit better. A peace maker, Andrews wanted to volunteer at </a:t>
            </a:r>
            <a:r>
              <a:rPr lang="en-US" sz="2400" b="0" i="0" dirty="0" err="1">
                <a:effectLst/>
                <a:latin typeface="Arial" panose="020B0604020202020204" pitchFamily="34" charset="0"/>
                <a:cs typeface="Arial" panose="020B0604020202020204" pitchFamily="34" charset="0"/>
              </a:rPr>
              <a:t>Champaran</a:t>
            </a:r>
            <a:r>
              <a:rPr lang="en-US" sz="2400" b="0" i="0" dirty="0">
                <a:effectLst/>
                <a:latin typeface="Arial" panose="020B0604020202020204" pitchFamily="34" charset="0"/>
                <a:cs typeface="Arial" panose="020B0604020202020204" pitchFamily="34" charset="0"/>
              </a:rPr>
              <a:t> ashram. But Gandhi refused as he wanted Indians to learn the lesson of self reliance so that they would not depend on others. Gandhi told the writer that it was </a:t>
            </a:r>
            <a:r>
              <a:rPr lang="en-US" sz="2400" b="0" i="0" dirty="0" err="1">
                <a:effectLst/>
                <a:latin typeface="Arial" panose="020B0604020202020204" pitchFamily="34" charset="0"/>
                <a:cs typeface="Arial" panose="020B0604020202020204" pitchFamily="34" charset="0"/>
              </a:rPr>
              <a:t>Champaran’s</a:t>
            </a:r>
            <a:r>
              <a:rPr lang="en-US" sz="2400" b="0" i="0" dirty="0">
                <a:effectLst/>
                <a:latin typeface="Arial" panose="020B0604020202020204" pitchFamily="34" charset="0"/>
                <a:cs typeface="Arial" panose="020B0604020202020204" pitchFamily="34" charset="0"/>
              </a:rPr>
              <a:t> incident that made him think that he did not need the Britisher’s advice while he was in his own country.</a:t>
            </a: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799340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709</TotalTime>
  <Words>1115</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Poppins</vt:lpstr>
      <vt:lpstr>roboto</vt:lpstr>
      <vt:lpstr>Vapor Trail</vt:lpstr>
      <vt:lpstr>indigo</vt:lpstr>
      <vt:lpstr>About the Author</vt:lpstr>
      <vt:lpstr>Introduction</vt:lpstr>
      <vt:lpstr>Vocabulary</vt:lpstr>
      <vt:lpstr>PowerPoint Presentation</vt:lpstr>
      <vt:lpstr>summary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Third Level</dc:title>
  <dc:creator>SK biswal</dc:creator>
  <cp:lastModifiedBy>SK biswal</cp:lastModifiedBy>
  <cp:revision>23</cp:revision>
  <dcterms:created xsi:type="dcterms:W3CDTF">2020-05-05T03:12:10Z</dcterms:created>
  <dcterms:modified xsi:type="dcterms:W3CDTF">2020-08-08T13:59:05Z</dcterms:modified>
</cp:coreProperties>
</file>